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3" r:id="rId7"/>
    <p:sldId id="269" r:id="rId8"/>
    <p:sldId id="265" r:id="rId9"/>
    <p:sldId id="267" r:id="rId10"/>
    <p:sldId id="270" r:id="rId11"/>
    <p:sldId id="278" r:id="rId12"/>
    <p:sldId id="272" r:id="rId13"/>
    <p:sldId id="273" r:id="rId14"/>
    <p:sldId id="277" r:id="rId15"/>
    <p:sldId id="275" r:id="rId16"/>
    <p:sldId id="276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40A2-C583-4E52-BBD2-2F42F6186966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EF9DD-A8C1-4FFA-81C8-9E9D80A352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80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225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5EB6B5-143E-4890-9322-42B6A383BFA1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19.11.2012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0.gif"/><Relationship Id="rId4" Type="http://schemas.openxmlformats.org/officeDocument/2006/relationships/hyperlink" Target="http://fotki.yandex.ru/users/fot462/view/143997/?page=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gif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gif"/><Relationship Id="rId4" Type="http://schemas.openxmlformats.org/officeDocument/2006/relationships/image" Target="../media/image24.gif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57463"/>
            <a:ext cx="6400800" cy="174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ocuments and Settings\User\Рабочий стол\Free-Download-Nature-Wallpaper-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39075"/>
            <a:ext cx="90540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600" dirty="0" smtClean="0">
                <a:solidFill>
                  <a:srgbClr val="FF0000"/>
                </a:solidFill>
              </a:rPr>
              <a:t>Буду я природі другом</a:t>
            </a:r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r>
              <a:rPr lang="uk-UA" dirty="0">
                <a:solidFill>
                  <a:srgbClr val="002060"/>
                </a:solidFill>
              </a:rPr>
              <a:t> </a:t>
            </a:r>
            <a:r>
              <a:rPr lang="uk-UA" dirty="0" smtClean="0">
                <a:solidFill>
                  <a:srgbClr val="002060"/>
                </a:solidFill>
              </a:rPr>
              <a:t>         </a:t>
            </a:r>
            <a:endParaRPr lang="ru-RU" sz="4400" dirty="0">
              <a:solidFill>
                <a:srgbClr val="002060"/>
              </a:solidFill>
            </a:endParaRPr>
          </a:p>
        </p:txBody>
      </p:sp>
      <p:pic>
        <p:nvPicPr>
          <p:cNvPr id="2" name="Picture 2" descr="D:\НАТАШЕЧКА\МАЛЮНКИ\цветы\red_rose_closeup_opening_hc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76872"/>
            <a:ext cx="3467100" cy="440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79107" y="2060848"/>
            <a:ext cx="585128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Йтиму садом, полем, а чи лугом, </a:t>
            </a:r>
          </a:p>
          <a:p>
            <a:r>
              <a:rPr lang="uk-UA" sz="2800" dirty="0"/>
              <a:t>б</a:t>
            </a:r>
            <a:r>
              <a:rPr lang="uk-UA" sz="2800" dirty="0" smtClean="0"/>
              <a:t>уду я природі вірним другом.</a:t>
            </a:r>
          </a:p>
          <a:p>
            <a:r>
              <a:rPr lang="uk-UA" sz="2800" dirty="0" smtClean="0"/>
              <a:t>Не столочу навіть і трави.</a:t>
            </a:r>
          </a:p>
          <a:p>
            <a:r>
              <a:rPr lang="uk-UA" sz="2800" dirty="0" smtClean="0"/>
              <a:t>Я скажу їй:- Зеленій, живи!</a:t>
            </a:r>
          </a:p>
          <a:p>
            <a:r>
              <a:rPr lang="uk-UA" sz="2800" dirty="0" smtClean="0"/>
              <a:t>Коли лісом буду я іти,</a:t>
            </a:r>
          </a:p>
          <a:p>
            <a:r>
              <a:rPr lang="uk-UA" sz="2800" dirty="0" smtClean="0"/>
              <a:t>теж посію зерна доброти.</a:t>
            </a:r>
          </a:p>
          <a:p>
            <a:r>
              <a:rPr lang="uk-UA" sz="2800" dirty="0" smtClean="0"/>
              <a:t>Побажаю дереву і пташці,</a:t>
            </a:r>
          </a:p>
          <a:p>
            <a:r>
              <a:rPr lang="uk-UA" sz="2800" dirty="0"/>
              <a:t>щ</a:t>
            </a:r>
            <a:r>
              <a:rPr lang="uk-UA" sz="2800" dirty="0" smtClean="0"/>
              <a:t>об  вони жили у мирі й щасті.</a:t>
            </a:r>
          </a:p>
          <a:p>
            <a:r>
              <a:rPr lang="uk-UA" sz="2800" dirty="0"/>
              <a:t> </a:t>
            </a:r>
            <a:r>
              <a:rPr lang="uk-UA" sz="2800" dirty="0" smtClean="0"/>
              <a:t>                          С. Жупанин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407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Documents and Settings\User\Рабочий стол\enc_3969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00346" y="259307"/>
            <a:ext cx="9350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/>
              <a:t>  </a:t>
            </a:r>
            <a:r>
              <a:rPr lang="uk-UA" sz="4800" b="1" dirty="0" smtClean="0">
                <a:solidFill>
                  <a:srgbClr val="002060"/>
                </a:solidFill>
              </a:rPr>
              <a:t>Первинне сприймання тексту</a:t>
            </a:r>
            <a:endParaRPr lang="ru-RU" sz="48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2946" y="1476073"/>
            <a:ext cx="7348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 </a:t>
            </a:r>
            <a:r>
              <a:rPr lang="uk-UA" sz="2800" dirty="0" smtClean="0"/>
              <a:t>- За що любили дівчинку всі люди на селі?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057459" y="2237979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</a:rPr>
              <a:t>За добре і щире серце.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2496" y="2996952"/>
            <a:ext cx="946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</a:t>
            </a:r>
            <a:r>
              <a:rPr lang="uk-UA" sz="2800" dirty="0" smtClean="0"/>
              <a:t>- Чому вона вирішила посадити край </a:t>
            </a:r>
            <a:r>
              <a:rPr lang="uk-UA" sz="2800" dirty="0"/>
              <a:t>ш</a:t>
            </a:r>
            <a:r>
              <a:rPr lang="uk-UA" sz="2800" dirty="0" smtClean="0"/>
              <a:t>ляху стебельце?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23935" y="4869160"/>
            <a:ext cx="7146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 - У вигляді чого були зернятка в ягідках?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048616" y="5733256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</a:rPr>
              <a:t>У вигляді серця.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7935" y="3984915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</a:rPr>
              <a:t>Бо навкруги нічого не росло.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7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User\Рабочий стол\00291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2859" y="0"/>
            <a:ext cx="6598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7200" dirty="0" smtClean="0">
                <a:solidFill>
                  <a:srgbClr val="002060"/>
                </a:solidFill>
              </a:rPr>
              <a:t>Уважний читач</a:t>
            </a:r>
            <a:endParaRPr lang="ru-RU" sz="72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077" y="1172920"/>
            <a:ext cx="82878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uk-UA" sz="4000" dirty="0" smtClean="0">
                <a:solidFill>
                  <a:srgbClr val="FFFF00"/>
                </a:solidFill>
              </a:rPr>
              <a:t>… як намистинки, виблискують…</a:t>
            </a:r>
          </a:p>
          <a:p>
            <a:pPr marL="285750" indent="-285750">
              <a:buFontTx/>
              <a:buChar char="-"/>
            </a:pPr>
            <a:r>
              <a:rPr lang="uk-UA" sz="4000" dirty="0" smtClean="0">
                <a:solidFill>
                  <a:srgbClr val="FFFF00"/>
                </a:solidFill>
              </a:rPr>
              <a:t>… зернятко, схоже…</a:t>
            </a:r>
          </a:p>
          <a:p>
            <a:pPr marL="285750" indent="-285750">
              <a:buFontTx/>
              <a:buChar char="-"/>
            </a:pPr>
            <a:r>
              <a:rPr lang="uk-UA" sz="4000" dirty="0" smtClean="0">
                <a:solidFill>
                  <a:srgbClr val="FFFF00"/>
                </a:solidFill>
              </a:rPr>
              <a:t>... до свого улюбленця…</a:t>
            </a:r>
          </a:p>
          <a:p>
            <a:pPr marL="285750" indent="-285750">
              <a:buFontTx/>
              <a:buChar char="-"/>
            </a:pPr>
            <a:r>
              <a:rPr lang="uk-UA" sz="4000" dirty="0" smtClean="0">
                <a:solidFill>
                  <a:srgbClr val="FFFF00"/>
                </a:solidFill>
              </a:rPr>
              <a:t>… не забули, подаруй …</a:t>
            </a:r>
          </a:p>
          <a:p>
            <a:pPr marL="285750" indent="-285750">
              <a:buFontTx/>
              <a:buChar char="-"/>
            </a:pPr>
            <a:r>
              <a:rPr lang="uk-UA" sz="4000" dirty="0" smtClean="0">
                <a:solidFill>
                  <a:srgbClr val="FFFF00"/>
                </a:solidFill>
              </a:rPr>
              <a:t>… і називають той кущ …</a:t>
            </a:r>
          </a:p>
          <a:p>
            <a:pPr marL="285750" indent="-285750">
              <a:buFontTx/>
              <a:buChar char="-"/>
            </a:pPr>
            <a:endParaRPr lang="uk-UA" sz="4000" dirty="0">
              <a:solidFill>
                <a:srgbClr val="FFFF00"/>
              </a:solidFill>
            </a:endParaRPr>
          </a:p>
          <a:p>
            <a:r>
              <a:rPr lang="uk-UA" sz="4000" dirty="0" smtClean="0">
                <a:solidFill>
                  <a:srgbClr val="FFFF00"/>
                </a:solidFill>
              </a:rPr>
              <a:t>Знайди і прочитай уривок казки, </a:t>
            </a:r>
          </a:p>
          <a:p>
            <a:r>
              <a:rPr lang="uk-UA" sz="4000" dirty="0" smtClean="0">
                <a:solidFill>
                  <a:srgbClr val="FFFF00"/>
                </a:solidFill>
              </a:rPr>
              <a:t>до якого вміщено малюнок.</a:t>
            </a:r>
          </a:p>
          <a:p>
            <a:endParaRPr lang="ru-RU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586504"/>
            <a:ext cx="7920880" cy="55778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uk-UA" sz="6000" dirty="0" smtClean="0">
                <a:solidFill>
                  <a:srgbClr val="0070C0"/>
                </a:solidFill>
              </a:rPr>
              <a:t>                Висновок</a:t>
            </a:r>
          </a:p>
          <a:p>
            <a:pPr marL="45720" indent="0">
              <a:buNone/>
            </a:pPr>
            <a:endParaRPr lang="uk-UA" sz="3200" dirty="0" smtClean="0"/>
          </a:p>
          <a:p>
            <a:pPr marL="45720" indent="0">
              <a:buNone/>
            </a:pPr>
            <a:r>
              <a:rPr lang="uk-UA" sz="2800" dirty="0" smtClean="0"/>
              <a:t>Спасибі тим роботящим рукам, </a:t>
            </a:r>
          </a:p>
          <a:p>
            <a:pPr marL="45720" indent="0">
              <a:buNone/>
            </a:pPr>
            <a:r>
              <a:rPr lang="uk-UA" sz="2800" dirty="0" smtClean="0"/>
              <a:t>що цей кущ посадили,</a:t>
            </a:r>
          </a:p>
          <a:p>
            <a:pPr marL="45720" indent="0">
              <a:buNone/>
            </a:pPr>
            <a:r>
              <a:rPr lang="uk-UA" sz="2800" dirty="0" smtClean="0"/>
              <a:t> і тому доброму серцю, </a:t>
            </a:r>
          </a:p>
          <a:p>
            <a:pPr marL="45720" indent="0">
              <a:buNone/>
            </a:pPr>
            <a:r>
              <a:rPr lang="uk-UA" sz="2800" dirty="0" smtClean="0"/>
              <a:t>що його викохало! </a:t>
            </a:r>
          </a:p>
          <a:p>
            <a:pPr marL="45720" indent="0">
              <a:buNone/>
            </a:pPr>
            <a:r>
              <a:rPr lang="uk-UA" sz="2800" dirty="0" smtClean="0"/>
              <a:t>Головне не гарні слова, </a:t>
            </a:r>
          </a:p>
          <a:p>
            <a:pPr marL="45720" indent="0">
              <a:buNone/>
            </a:pPr>
            <a:r>
              <a:rPr lang="uk-UA" sz="2800" dirty="0" smtClean="0"/>
              <a:t>а добрі справи;</a:t>
            </a:r>
            <a:r>
              <a:rPr lang="ru-RU" sz="2800" dirty="0" smtClean="0"/>
              <a:t> </a:t>
            </a:r>
          </a:p>
          <a:p>
            <a:pPr marL="45720" indent="0">
              <a:buNone/>
            </a:pPr>
            <a:r>
              <a:rPr lang="ru-RU" sz="2800" dirty="0" err="1" smtClean="0"/>
              <a:t>навчитися</a:t>
            </a:r>
            <a:r>
              <a:rPr lang="ru-RU" sz="2800" dirty="0" smtClean="0"/>
              <a:t> </a:t>
            </a:r>
            <a:r>
              <a:rPr lang="ru-RU" sz="2800" dirty="0" err="1" smtClean="0"/>
              <a:t>приносити</a:t>
            </a:r>
            <a:r>
              <a:rPr lang="ru-RU" sz="2800" dirty="0" smtClean="0"/>
              <a:t> </a:t>
            </a:r>
          </a:p>
          <a:p>
            <a:pPr marL="45720" indent="0">
              <a:buNone/>
            </a:pPr>
            <a:r>
              <a:rPr lang="ru-RU" sz="2800" dirty="0" smtClean="0"/>
              <a:t>людям </a:t>
            </a:r>
            <a:r>
              <a:rPr lang="ru-RU" sz="2800" dirty="0" err="1" smtClean="0"/>
              <a:t>користь</a:t>
            </a:r>
            <a:r>
              <a:rPr lang="ru-RU" sz="2800" dirty="0" smtClean="0"/>
              <a:t>!</a:t>
            </a:r>
            <a:endParaRPr lang="uk-UA" sz="2800" dirty="0" smtClean="0"/>
          </a:p>
        </p:txBody>
      </p:sp>
      <p:pic>
        <p:nvPicPr>
          <p:cNvPr id="7170" name="Picture 2" descr="C:\Documents and Settings\User\Рабочий стол\1267095718_41148fec3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2857500" cy="195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Documents and Settings\User\Рабочий стол\28468764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68960"/>
            <a:ext cx="316835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Documents and Settings\User\Рабочий стол\74346664_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395536" y="332656"/>
            <a:ext cx="8352928" cy="612068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150"/>
              </a:spcBef>
              <a:buNone/>
            </a:pPr>
            <a:r>
              <a:rPr lang="uk-UA" sz="4400" b="1" dirty="0" smtClean="0">
                <a:solidFill>
                  <a:srgbClr val="FF0000"/>
                </a:solidFill>
              </a:rPr>
              <a:t>     </a:t>
            </a:r>
            <a:r>
              <a:rPr lang="uk-UA" sz="6600" b="1" dirty="0" smtClean="0">
                <a:solidFill>
                  <a:srgbClr val="FF0000"/>
                </a:solidFill>
              </a:rPr>
              <a:t>Задачі </a:t>
            </a:r>
            <a:r>
              <a:rPr lang="uk-UA" sz="6600" b="1" dirty="0">
                <a:solidFill>
                  <a:srgbClr val="FF0000"/>
                </a:solidFill>
              </a:rPr>
              <a:t>від Калинки</a:t>
            </a:r>
            <a:endParaRPr lang="ru-RU" sz="1100" dirty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marL="0" indent="0">
              <a:spcBef>
                <a:spcPts val="670"/>
              </a:spcBef>
              <a:buNone/>
            </a:pPr>
            <a:endParaRPr lang="uk-UA" sz="3200" b="1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70"/>
              </a:spcBef>
              <a:buNone/>
            </a:pPr>
            <a:r>
              <a:rPr lang="uk-UA" sz="3200" b="1" dirty="0" smtClean="0">
                <a:solidFill>
                  <a:schemeClr val="bg1"/>
                </a:solidFill>
              </a:rPr>
              <a:t>В </a:t>
            </a:r>
            <a:r>
              <a:rPr lang="uk-UA" sz="3200" b="1" dirty="0">
                <a:solidFill>
                  <a:schemeClr val="bg1"/>
                </a:solidFill>
              </a:rPr>
              <a:t>одному кетязі калини 20 ягід, а в іншому на 5 більше. Скільки ягід в другому кетязі?</a:t>
            </a:r>
            <a:endParaRPr lang="ru-RU" sz="3200" dirty="0">
              <a:solidFill>
                <a:schemeClr val="bg1"/>
              </a:solidFill>
              <a:latin typeface="Times New Roman"/>
              <a:ea typeface="Times New Roman"/>
            </a:endParaRPr>
          </a:p>
          <a:p>
            <a:pPr marL="0" indent="0">
              <a:spcBef>
                <a:spcPts val="670"/>
              </a:spcBef>
              <a:buNone/>
            </a:pPr>
            <a:endParaRPr lang="uk-UA" sz="3200" b="1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70"/>
              </a:spcBef>
              <a:buNone/>
            </a:pPr>
            <a:r>
              <a:rPr lang="uk-UA" sz="3200" b="1" dirty="0" smtClean="0">
                <a:solidFill>
                  <a:schemeClr val="bg1"/>
                </a:solidFill>
              </a:rPr>
              <a:t>З </a:t>
            </a:r>
            <a:r>
              <a:rPr lang="uk-UA" sz="3200" b="1" dirty="0">
                <a:solidFill>
                  <a:schemeClr val="bg1"/>
                </a:solidFill>
              </a:rPr>
              <a:t>куща калини отримали 12 кг ягід, для соку взяли 3 кг ягід,а  з решти зварили мармелад. Скільки кг ягід узяли для мармеладу? </a:t>
            </a:r>
            <a:endParaRPr lang="ru-RU" sz="3200" dirty="0">
              <a:solidFill>
                <a:schemeClr val="bg1"/>
              </a:solidFill>
              <a:latin typeface="Times New Roman"/>
              <a:ea typeface="Times New Roman"/>
            </a:endParaRPr>
          </a:p>
          <a:p>
            <a:pPr marL="0" indent="0">
              <a:spcBef>
                <a:spcPts val="670"/>
              </a:spcBef>
              <a:buNone/>
            </a:pPr>
            <a:endParaRPr lang="uk-UA" sz="3200" b="1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70"/>
              </a:spcBef>
              <a:buNone/>
            </a:pPr>
            <a:r>
              <a:rPr lang="uk-UA" sz="3200" b="1" dirty="0" smtClean="0">
                <a:solidFill>
                  <a:schemeClr val="bg1"/>
                </a:solidFill>
              </a:rPr>
              <a:t>Тривалість </a:t>
            </a:r>
            <a:r>
              <a:rPr lang="uk-UA" sz="3200" b="1" dirty="0">
                <a:solidFill>
                  <a:schemeClr val="bg1"/>
                </a:solidFill>
              </a:rPr>
              <a:t>життя горобини 80 років, калини – на 30 років менше. Якою є тривалість життя калини?</a:t>
            </a:r>
            <a:endParaRPr lang="ru-RU" sz="3200" dirty="0">
              <a:solidFill>
                <a:schemeClr val="bg1"/>
              </a:solidFill>
              <a:latin typeface="Times New Roman"/>
              <a:ea typeface="Times New Roman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9459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70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7411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0"/>
            <a:ext cx="9144000" cy="6769100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pic>
        <p:nvPicPr>
          <p:cNvPr id="17413" name="Рисунок 3" descr="школьный бланк для младших класс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7109" y="822933"/>
            <a:ext cx="5857875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Обери домашнє завдання</a:t>
            </a:r>
            <a:endParaRPr lang="ru-RU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6962" y="2348880"/>
            <a:ext cx="5715000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С.84-86, 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читати, 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переказувати за планом;</a:t>
            </a:r>
            <a:endParaRPr lang="uk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 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84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-86, </a:t>
            </a:r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читати, </a:t>
            </a:r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дати характеристику дівчинці.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53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435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0"/>
            <a:ext cx="9144000" cy="6769100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18437" name="WordArt 3"/>
          <p:cNvSpPr>
            <a:spLocks noChangeArrowheads="1" noChangeShapeType="1" noTextEdit="1"/>
          </p:cNvSpPr>
          <p:nvPr/>
        </p:nvSpPr>
        <p:spPr bwMode="auto">
          <a:xfrm>
            <a:off x="571500" y="1500188"/>
            <a:ext cx="8286750" cy="3429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</a:bodyPr>
          <a:lstStyle/>
          <a:p>
            <a:pPr algn="ctr"/>
            <a:r>
              <a:rPr lang="ru-RU" sz="3600" kern="10"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4D0808"/>
                    </a:gs>
                    <a:gs pos="14999">
                      <a:srgbClr val="FF0300"/>
                    </a:gs>
                    <a:gs pos="27499">
                      <a:srgbClr val="FF7A00"/>
                    </a:gs>
                    <a:gs pos="50000">
                      <a:srgbClr val="FFF200"/>
                    </a:gs>
                    <a:gs pos="72501">
                      <a:srgbClr val="FF7A00"/>
                    </a:gs>
                    <a:gs pos="85001">
                      <a:srgbClr val="FF0300"/>
                    </a:gs>
                    <a:gs pos="100000">
                      <a:srgbClr val="4D0808"/>
                    </a:gs>
                  </a:gsLst>
                  <a:lin ang="5400000" scaled="1"/>
                </a:gradFill>
                <a:latin typeface="Impact"/>
              </a:rPr>
              <a:t>Дякую за увагу!</a:t>
            </a:r>
          </a:p>
        </p:txBody>
      </p:sp>
      <p:pic>
        <p:nvPicPr>
          <p:cNvPr id="18438" name="Picture 9" descr="&amp;Bcy;&amp;ocy;&amp;zhcy;&amp;softcy;&amp;yacy; &amp;kcy;&amp;ocy;&amp;rcy;&amp;ocy;&amp;vcy;&amp;kcy;&amp;a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489"/>
            <a:ext cx="10691813" cy="798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10"/>
          <p:cNvSpPr>
            <a:spLocks noChangeArrowheads="1" noChangeShapeType="1" noTextEdit="1"/>
          </p:cNvSpPr>
          <p:nvPr/>
        </p:nvSpPr>
        <p:spPr bwMode="auto">
          <a:xfrm>
            <a:off x="738188" y="655638"/>
            <a:ext cx="8280400" cy="12969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Дякую за урок!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2374643"/>
            <a:ext cx="59587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dirty="0" smtClean="0"/>
              <a:t>Ось і пролунав дзвінок – </a:t>
            </a:r>
          </a:p>
          <a:p>
            <a:r>
              <a:rPr lang="uk-UA" sz="4000" dirty="0" smtClean="0"/>
              <a:t>закінчився наш урок.</a:t>
            </a:r>
          </a:p>
          <a:p>
            <a:r>
              <a:rPr lang="uk-UA" sz="4000" dirty="0" smtClean="0"/>
              <a:t>За роботу по заслузі! </a:t>
            </a:r>
          </a:p>
          <a:p>
            <a:r>
              <a:rPr lang="uk-UA" sz="4000" dirty="0" smtClean="0"/>
              <a:t>Щиро дякую вам, друзі.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3262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C:\Documents and Settings\User\Рабочий стол\beautiful-nature-soothing-pictures-001-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" y="0"/>
            <a:ext cx="9144000" cy="69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5736" y="369336"/>
            <a:ext cx="4480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dirty="0" smtClean="0">
                <a:solidFill>
                  <a:schemeClr val="bg1"/>
                </a:solidFill>
              </a:rPr>
              <a:t>Друг природі</a:t>
            </a:r>
            <a:endParaRPr lang="ru-RU" sz="6000" dirty="0">
              <a:solidFill>
                <a:schemeClr val="bg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1697416" y="1715662"/>
            <a:ext cx="504056" cy="7920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361" y="2352645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>
                <a:solidFill>
                  <a:schemeClr val="bg1"/>
                </a:solidFill>
              </a:rPr>
              <a:t>Дбає</a:t>
            </a:r>
            <a:endParaRPr lang="ru-RU" sz="4000" dirty="0">
              <a:solidFill>
                <a:schemeClr val="bg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3419872" y="1715662"/>
            <a:ext cx="72008" cy="99325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5220072" y="1715662"/>
            <a:ext cx="216024" cy="99325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6661786" y="1492211"/>
            <a:ext cx="432048" cy="7200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49444" y="2850050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>
                <a:solidFill>
                  <a:schemeClr val="bg1"/>
                </a:solidFill>
              </a:rPr>
              <a:t>Вивчає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6038" y="2724567"/>
            <a:ext cx="1941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>
                <a:solidFill>
                  <a:schemeClr val="bg1"/>
                </a:solidFill>
              </a:rPr>
              <a:t>Саджає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32050" y="2352645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>
                <a:solidFill>
                  <a:schemeClr val="bg1"/>
                </a:solidFill>
              </a:rPr>
              <a:t>Милується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Picture 2" descr="C:\Documents and Settings\User\Рабочий стол\romanov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8" y="3222868"/>
            <a:ext cx="1769418" cy="29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User\Рабочий стол\istock_000006037154smal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54" y="3660698"/>
            <a:ext cx="1683035" cy="2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 and Settings\User\Рабочий стол\sazhae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92" y="3697880"/>
            <a:ext cx="1806008" cy="276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Documents and Settings\User\Рабочий стол\iывап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11" y="3390402"/>
            <a:ext cx="1794420" cy="28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06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8067" y="1556792"/>
            <a:ext cx="5976664" cy="4824536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uk-UA" sz="2800" dirty="0" smtClean="0"/>
              <a:t>За хатиною в садочку</a:t>
            </a:r>
          </a:p>
          <a:p>
            <a:pPr marL="45720" indent="0">
              <a:buNone/>
            </a:pPr>
            <a:r>
              <a:rPr lang="uk-UA" sz="2800" dirty="0" smtClean="0"/>
              <a:t>У зеленому віночку</a:t>
            </a:r>
          </a:p>
          <a:p>
            <a:pPr marL="45720" indent="0">
              <a:buNone/>
            </a:pPr>
            <a:r>
              <a:rPr lang="uk-UA" sz="2800" dirty="0" smtClean="0"/>
              <a:t>Та в червоних намистинках</a:t>
            </a:r>
          </a:p>
          <a:p>
            <a:pPr marL="45720" indent="0">
              <a:buNone/>
            </a:pPr>
            <a:r>
              <a:rPr lang="uk-UA" sz="2800" dirty="0" smtClean="0"/>
              <a:t>Стане, наче молода.</a:t>
            </a:r>
          </a:p>
          <a:p>
            <a:pPr marL="45720" indent="0">
              <a:buNone/>
            </a:pPr>
            <a:r>
              <a:rPr lang="uk-UA" sz="2800" dirty="0" smtClean="0"/>
              <a:t>І збігаються всі діти,</a:t>
            </a:r>
          </a:p>
          <a:p>
            <a:pPr marL="45720" indent="0">
              <a:buNone/>
            </a:pPr>
            <a:r>
              <a:rPr lang="uk-UA" sz="2800" dirty="0" smtClean="0"/>
              <a:t>Щоб на неї поглядіти.</a:t>
            </a:r>
          </a:p>
          <a:p>
            <a:pPr marL="45720" indent="0">
              <a:buNone/>
            </a:pPr>
            <a:r>
              <a:rPr lang="uk-UA" sz="2800" dirty="0" smtClean="0"/>
              <a:t>За намисто кожен – смик!</a:t>
            </a:r>
          </a:p>
          <a:p>
            <a:pPr marL="45720" indent="0">
              <a:buNone/>
            </a:pPr>
            <a:r>
              <a:rPr lang="uk-UA" sz="2800" dirty="0" smtClean="0"/>
              <a:t>Та й укине за язик.</a:t>
            </a:r>
          </a:p>
          <a:p>
            <a:pPr marL="45720" indent="0">
              <a:buNone/>
            </a:pPr>
            <a:r>
              <a:rPr lang="uk-UA" sz="2800" dirty="0" smtClean="0"/>
              <a:t>Зветься ж ця рослина – червона …</a:t>
            </a:r>
          </a:p>
          <a:p>
            <a:pPr marL="45720" indent="0">
              <a:buNone/>
            </a:pPr>
            <a:endParaRPr lang="uk-UA" dirty="0" smtClean="0"/>
          </a:p>
          <a:p>
            <a:endParaRPr lang="ru-RU" dirty="0"/>
          </a:p>
        </p:txBody>
      </p:sp>
      <p:pic>
        <p:nvPicPr>
          <p:cNvPr id="3074" name="Picture 2" descr="C:\Documents and Settings\User\Рабочий стол\0e769dad8bebccbe5dde7d969e3191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731" y="4293096"/>
            <a:ext cx="266429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04753" y="0"/>
            <a:ext cx="41044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uk-UA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Загадка</a:t>
            </a:r>
            <a:endParaRPr lang="ru-RU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2" name="Picture 2" descr="D:\НАТАШЕЧКА\МАЛЮНКИ\цветы\violet_flower_divider_h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36712"/>
            <a:ext cx="5962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99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339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0"/>
            <a:ext cx="9144000" cy="6769100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pic>
        <p:nvPicPr>
          <p:cNvPr id="4098" name="Picture 2" descr="C:\Documents and Settings\User\Рабочий стол\верб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" y="2352523"/>
            <a:ext cx="3980718" cy="299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83568" y="188640"/>
            <a:ext cx="81369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5400" kern="10" cap="all" spc="0" dirty="0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Без  </a:t>
            </a:r>
            <a:r>
              <a:rPr lang="ru-RU" sz="5400" kern="10" cap="all" spc="0" dirty="0" err="1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верби</a:t>
            </a:r>
            <a:r>
              <a:rPr lang="ru-RU" sz="5400" kern="10" cap="all" spc="0" dirty="0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  </a:t>
            </a:r>
            <a:r>
              <a:rPr lang="ru-RU" sz="5400" kern="10" cap="all" spc="0" dirty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і </a:t>
            </a:r>
            <a:r>
              <a:rPr lang="ru-RU" sz="5400" kern="10" cap="all" spc="0" dirty="0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 </a:t>
            </a:r>
            <a:r>
              <a:rPr lang="ru-RU" sz="5400" kern="10" cap="all" spc="0" dirty="0" err="1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калини</a:t>
            </a:r>
            <a:r>
              <a:rPr lang="ru-RU" sz="5400" kern="10" cap="all" spc="0" dirty="0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 </a:t>
            </a:r>
            <a:endParaRPr lang="ru-RU" sz="5400" kern="10" cap="all" spc="0" dirty="0">
              <a:ln/>
              <a:solidFill>
                <a:schemeClr val="accent1"/>
              </a:solidFill>
              <a:effectLst>
                <a:reflection blurRad="10000" stA="55000" endPos="48000" dist="500" dir="5400000" sy="-100000" algn="bl" rotWithShape="0"/>
              </a:effectLst>
              <a:latin typeface="Impact"/>
            </a:endParaRPr>
          </a:p>
          <a:p>
            <a:pPr algn="ctr"/>
            <a:r>
              <a:rPr lang="ru-RU" sz="5400" kern="10" cap="all" spc="0" dirty="0" smtClean="0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Нема   </a:t>
            </a:r>
            <a:r>
              <a:rPr lang="ru-RU" sz="5400" kern="10" cap="all" spc="0" dirty="0" err="1">
                <a:ln/>
                <a:solidFill>
                  <a:schemeClr val="accent1"/>
                </a:solidFill>
                <a:effectLst>
                  <a:reflection blurRad="10000" stA="55000" endPos="48000" dist="500" dir="5400000" sy="-100000" algn="bl" rotWithShape="0"/>
                </a:effectLst>
                <a:latin typeface="Impact"/>
              </a:rPr>
              <a:t>України</a:t>
            </a:r>
            <a:endParaRPr lang="ru-RU" sz="5400" cap="all" spc="0" dirty="0">
              <a:ln/>
              <a:solidFill>
                <a:schemeClr val="accent1"/>
              </a:solidFill>
              <a:effectLst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099" name="Picture 3" descr="C:\Documents and Settings\User\Рабочий стол\maska-iz-kaliny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2376336"/>
            <a:ext cx="406845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82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36242" y="260648"/>
            <a:ext cx="900073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uk-UA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Журналістські знахідки</a:t>
            </a:r>
            <a:endParaRPr lang="ru-RU" sz="4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098" name="Picture 2" descr="C:\Documents and Settings\User\Рабочий стол\4984638_w640_h640_kalin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6" y="1340768"/>
            <a:ext cx="3312368" cy="321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 and Settings\User\Рабочий стол\x_dc98a3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2172"/>
            <a:ext cx="3933786" cy="31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 and Settings\User\Рабочий стол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02" y="3212976"/>
            <a:ext cx="4536504" cy="34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-24313" y="0"/>
            <a:ext cx="9144000" cy="6837099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ru-RU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9" descr="AGEZ8DVCA6TPYSYCAJSU7DRCAX5JSE0CACCQKJ2CATTUV0NCAEP4Z53CA1AFT20CATUYH6FCAMWGAXRCAIRSTETCAVPXIPYCAZ457MQCALU6QOECAI8L82BCA5DBKVJCA4PV81WCA8PGJMZCA7KEDSACAATP7E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14282" y="2643182"/>
            <a:ext cx="3571900" cy="4000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9" descr="b_kali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6" y="1928802"/>
            <a:ext cx="4322761" cy="4000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9" descr="ccdad2e681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642918"/>
            <a:ext cx="1643074" cy="1677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143108" y="274638"/>
            <a:ext cx="6543692" cy="1511288"/>
          </a:xfrm>
        </p:spPr>
        <p:txBody>
          <a:bodyPr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uk-UA" sz="54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Червона калина від ста хвороб лікує</a:t>
            </a:r>
            <a:endParaRPr lang="ru-RU" sz="54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10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195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0"/>
            <a:ext cx="9144000" cy="6769100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</p:txBody>
      </p:sp>
      <p:sp>
        <p:nvSpPr>
          <p:cNvPr id="5" name="Заголовок 7"/>
          <p:cNvSpPr txBox="1">
            <a:spLocks/>
          </p:cNvSpPr>
          <p:nvPr/>
        </p:nvSpPr>
        <p:spPr>
          <a:xfrm>
            <a:off x="3786182" y="404813"/>
            <a:ext cx="4900618" cy="2524121"/>
          </a:xfrm>
          <a:prstGeom prst="rect">
            <a:avLst/>
          </a:prstGeom>
        </p:spPr>
        <p:txBody>
          <a:bodyPr anchor="ctr">
            <a:normAutofit lnSpcReduction="1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uk-UA" sz="5400" b="1" i="1" dirty="0">
                <a:ln w="6350">
                  <a:noFill/>
                </a:ln>
                <a:solidFill>
                  <a:srgbClr val="0070C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  <a:ea typeface="Batang" pitchFamily="18" charset="-127"/>
                <a:cs typeface="Angsana New" pitchFamily="18" charset="-34"/>
              </a:rPr>
              <a:t>Галина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5400" b="1" i="1" dirty="0">
                <a:ln w="6350">
                  <a:noFill/>
                </a:ln>
                <a:solidFill>
                  <a:srgbClr val="0070C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  <a:ea typeface="Batang" pitchFamily="18" charset="-127"/>
                <a:cs typeface="Angsana New" pitchFamily="18" charset="-34"/>
              </a:rPr>
              <a:t> Демченко</a:t>
            </a:r>
            <a:r>
              <a:rPr lang="uk-UA" sz="5400" b="1" i="1" dirty="0">
                <a:ln w="6350">
                  <a:noFill/>
                </a:ln>
                <a:solidFill>
                  <a:srgbClr val="FF0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  <a:ea typeface="Batang" pitchFamily="18" charset="-127"/>
                <a:cs typeface="Angsana New" pitchFamily="18" charset="-34"/>
              </a:rPr>
              <a:t>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5400" b="1" i="1" dirty="0">
                <a:ln w="6350">
                  <a:noFill/>
                </a:ln>
                <a:solidFill>
                  <a:srgbClr val="FF0000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  <a:ea typeface="Batang" pitchFamily="18" charset="-127"/>
                <a:cs typeface="Angsana New" pitchFamily="18" charset="-34"/>
              </a:rPr>
              <a:t>«Калинка»</a:t>
            </a:r>
            <a:endParaRPr lang="ru-RU" sz="5400" b="1" i="1" dirty="0">
              <a:ln w="6350">
                <a:noFill/>
              </a:ln>
              <a:solidFill>
                <a:srgbClr val="FF0000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latin typeface="Bookman Old Style" pitchFamily="18" charset="0"/>
              <a:ea typeface="Batang" pitchFamily="18" charset="-127"/>
              <a:cs typeface="Angsana New" pitchFamily="18" charset="-34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8340" r="50002" b="12418"/>
          <a:stretch>
            <a:fillRect/>
          </a:stretch>
        </p:blipFill>
        <p:spPr bwMode="auto">
          <a:xfrm>
            <a:off x="285750" y="285750"/>
            <a:ext cx="3357563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://img-fotki.yandex.ru/get/3013/fot462.21/0_2327c_f08a26b_L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0438"/>
            <a:ext cx="3643313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C:\Documents and Settings\User\Рабочий стол\кущ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2780928"/>
            <a:ext cx="5352256" cy="387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7702" y="4941168"/>
            <a:ext cx="293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</a:t>
            </a:r>
            <a:r>
              <a:rPr lang="ru-RU" sz="3600" b="1" dirty="0"/>
              <a:t>(1922-1986)</a:t>
            </a:r>
          </a:p>
          <a:p>
            <a:r>
              <a:rPr lang="uk-UA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219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0"/>
            <a:ext cx="9144000" cy="6769100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pic>
        <p:nvPicPr>
          <p:cNvPr id="9221" name="Picture 2" descr="D:\Ирина\шаблони презентацій\шаблони діти 3\fonoform\55e9c9b077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9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71625" y="214313"/>
            <a:ext cx="64293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ЗНАЙОМІ   НЕЗНАЙОМЦІ</a:t>
            </a:r>
            <a:endParaRPr lang="ru-RU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63" y="1143000"/>
            <a:ext cx="7572375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Попідвіконню  -     під вікном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Курний шлях  -      у пилюці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Обабіч  -                  з обох сторін дороги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Гущавина  -            густий ліс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 привіллі   -        на волі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Крислатий кущ  -  розложистий, рясний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Подорожній   -        людина, яка </a:t>
            </a:r>
            <a:r>
              <a:rPr lang="uk-U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</a:t>
            </a:r>
            <a:r>
              <a:rPr lang="uk-U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подорожує</a:t>
            </a:r>
            <a:endParaRPr lang="uk-UA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Стрепенувся   -      прокинувся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Гульк</a:t>
            </a:r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-                   раптово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66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pic>
        <p:nvPicPr>
          <p:cNvPr id="1030" name="Picture 6" descr="D:\Уроки\анімація\ф калини 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929063"/>
            <a:ext cx="3071812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 descr="11JPG_3639345_30228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4214813"/>
            <a:ext cx="3071813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:\Уроки\анімація\nasekomoe-4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43375"/>
            <a:ext cx="91916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Уроки\анімація\nasek_14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313" y="4000500"/>
            <a:ext cx="1266826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Группа 37"/>
          <p:cNvGrpSpPr>
            <a:grpSpLocks/>
          </p:cNvGrpSpPr>
          <p:nvPr/>
        </p:nvGrpSpPr>
        <p:grpSpPr bwMode="auto">
          <a:xfrm>
            <a:off x="0" y="1214438"/>
            <a:ext cx="2928938" cy="2571750"/>
            <a:chOff x="3143240" y="1214422"/>
            <a:chExt cx="2643206" cy="2411939"/>
          </a:xfrm>
        </p:grpSpPr>
        <p:pic>
          <p:nvPicPr>
            <p:cNvPr id="11282" name="Рисунок 36" descr="дети5 - копия (3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1285860"/>
              <a:ext cx="2643206" cy="225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3" name="Рисунок 35" descr="63859640_1284147796_03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1214422"/>
              <a:ext cx="1857387" cy="241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5" descr="D:\Уроки\анімація\nasek_14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1688" y="3071813"/>
            <a:ext cx="1071562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D:\Уроки\анімація\nasekomoe-4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125" y="3429000"/>
            <a:ext cx="93821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Группа 25"/>
          <p:cNvGrpSpPr>
            <a:grpSpLocks/>
          </p:cNvGrpSpPr>
          <p:nvPr/>
        </p:nvGrpSpPr>
        <p:grpSpPr bwMode="auto">
          <a:xfrm>
            <a:off x="6215063" y="1000125"/>
            <a:ext cx="2714625" cy="2649538"/>
            <a:chOff x="6143636" y="857232"/>
            <a:chExt cx="2709105" cy="2577778"/>
          </a:xfrm>
        </p:grpSpPr>
        <p:pic>
          <p:nvPicPr>
            <p:cNvPr id="11278" name="Рисунок 21" descr="0_63b7c_93c208e4_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36" y="857232"/>
              <a:ext cx="2460223" cy="257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9" name="Рисунок 22" descr="02444890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533" y="989141"/>
              <a:ext cx="1921376" cy="2044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0" name="Рисунок 23" descr="d922839ef111f104d42505d93b5e5303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382" y="1090345"/>
              <a:ext cx="1261327" cy="2124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1" name="Рисунок 24" descr="0_5a6df_a7a1b9c6_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338" y="2428868"/>
              <a:ext cx="637403" cy="95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1714480" y="285728"/>
            <a:ext cx="5786478" cy="1015663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>
                <a:rot lat="598846" lon="21296540" rev="21573483"/>
              </a:camera>
              <a:lightRig rig="threePt" dir="t"/>
            </a:scene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Читання казки</a:t>
            </a:r>
            <a:endParaRPr lang="ru-RU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0" name="Объект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8"/>
          <a:stretch>
            <a:fillRect/>
          </a:stretch>
        </p:blipFill>
        <p:spPr bwMode="auto">
          <a:xfrm>
            <a:off x="3286125" y="2071688"/>
            <a:ext cx="2928938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бъект 3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085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54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221</TotalTime>
  <Words>434</Words>
  <Application>Microsoft Office PowerPoint</Application>
  <PresentationFormat>Экран (4:3)</PresentationFormat>
  <Paragraphs>95</Paragraphs>
  <Slides>16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Червона калина від ста хвороб лікує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20</cp:revision>
  <dcterms:modified xsi:type="dcterms:W3CDTF">2012-11-19T15:11:35Z</dcterms:modified>
</cp:coreProperties>
</file>